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E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97" autoAdjust="0"/>
    <p:restoredTop sz="88586" autoAdjust="0"/>
  </p:normalViewPr>
  <p:slideViewPr>
    <p:cSldViewPr snapToGrid="0">
      <p:cViewPr>
        <p:scale>
          <a:sx n="45" d="100"/>
          <a:sy n="45" d="100"/>
        </p:scale>
        <p:origin x="1192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805460-DC33-4647-A34A-F85096638CAA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C55688-B44E-4281-8CB0-ECF6F3F50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3228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Remember you </a:t>
            </a:r>
            <a:r>
              <a:rPr lang="en-IN"/>
              <a:t>have only </a:t>
            </a:r>
            <a:r>
              <a:rPr lang="en-IN" dirty="0"/>
              <a:t>12 minutes to present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C55688-B44E-4281-8CB0-ECF6F3F509D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19063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Should be short. Should help you naturally progress to the next (lessons) slide. Should be relevant to EM.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C55688-B44E-4281-8CB0-ECF6F3F509DF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52200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Should be short and succinct. Should be relevant to EM.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C55688-B44E-4281-8CB0-ECF6F3F509DF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3409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You can thank your co-authors, and your audience during this slide.</a:t>
            </a:r>
          </a:p>
          <a:p>
            <a:r>
              <a:rPr lang="en-IN" dirty="0"/>
              <a:t>References should be legitimate.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C55688-B44E-4281-8CB0-ECF6F3F509DF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6281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If you finish your talk in 12 minutes, You have 3 minutes for Q&amp;A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C55688-B44E-4281-8CB0-ECF6F3F509DF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88507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Give a </a:t>
            </a:r>
            <a:r>
              <a:rPr lang="en-IN" b="1" dirty="0"/>
              <a:t>short</a:t>
            </a:r>
            <a:r>
              <a:rPr lang="en-IN" dirty="0"/>
              <a:t> intro and impact statement. Do not overcrowd the slide.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C55688-B44E-4281-8CB0-ECF6F3F509D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27322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Keep the bullet points brief. You can talk about them to elaborate further. But remember to keep time.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C55688-B44E-4281-8CB0-ECF6F3F509D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57194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Remember to keep time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C55688-B44E-4281-8CB0-ECF6F3F509D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5850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Use next slide for pictures of ECG/Imaging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C55688-B44E-4281-8CB0-ECF6F3F509D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1777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Pictures should be clear and big. Use multiple slides for pictures if needed – avoid crowding multiple picture into one page. But manage your time appropriately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C55688-B44E-4281-8CB0-ECF6F3F509D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1241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1 minute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C55688-B44E-4281-8CB0-ECF6F3F509D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04622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Show your reasoning. What made a differential diagnosis more or less likely?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C55688-B44E-4281-8CB0-ECF6F3F509DF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6168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Keep this relevant to EM. If the progress proceeds beyond the emergency department, then make that a one-liner.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C55688-B44E-4281-8CB0-ECF6F3F509DF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7195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99001-B218-4F80-EDC7-586E85E04E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A5294A-FF2A-4016-96FE-1DAA3B59B8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B24FCD-96C9-79AC-8F4C-915D54D12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6D92-C629-49BA-A2F3-AD7BB2F92445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A8C0B5-C9EB-CEB9-7257-903AFDB4D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25B187-CC0D-EF70-0E31-7D9EB3EA9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8732-3457-4645-BE98-AD679DAA2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2901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52D66-8774-64CD-DAAF-EFF01F074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20B860-C365-563F-E3D0-FD72D74598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496CE-A318-AB28-1E32-66F96DDED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6D92-C629-49BA-A2F3-AD7BB2F92445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C9E4CE-B7F8-6AC4-C99F-D0E96B2F3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70FF46-84BA-A8BC-C7BB-B6A5BEF42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8732-3457-4645-BE98-AD679DAA2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865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8A9214-BA49-3C28-542A-36A35B642E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BC1355-4539-2087-D8A7-4A819B24F8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717140-11FD-A522-3553-2E7CCBDA6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6D92-C629-49BA-A2F3-AD7BB2F92445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54D3E1-1213-29B4-E218-AAF5CCD00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9DC86C-0415-D66B-DCC1-7ACFF5803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8732-3457-4645-BE98-AD679DAA2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99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D38D8-B6E9-14EF-1508-E02FDF3ED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641C2E-5498-FC9B-AFEE-E3FC0C69FE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80A692-7CE4-59D4-FB95-FAC52E616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6D92-C629-49BA-A2F3-AD7BB2F92445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99B8C2-26E6-31D3-A3CF-9247F2F9F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7FD68A-2A09-BABE-35A2-4959BC403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8732-3457-4645-BE98-AD679DAA2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892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9523B-972F-6802-6EE4-0B8CEF469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33DB65-FB63-95B1-E58E-09AD8C2B68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194278-B8F2-FF5E-3130-C4A9F8749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6D92-C629-49BA-A2F3-AD7BB2F92445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E7089-7533-7E0D-0093-D79AE6152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E172B0-A879-96F1-F869-96D330893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8732-3457-4645-BE98-AD679DAA2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2358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7C5B5-3D22-61CB-D8DD-FCF16C15B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224F0-E370-B85E-CAB1-5459228779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CB8A3B-D75C-BC8C-2B74-6F3348937B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40EA35-9E04-966D-C48B-CBACB139A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6D92-C629-49BA-A2F3-AD7BB2F92445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43BA28-625A-EF9A-C03A-81C571BAA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9A8C64-4F62-0688-C6CE-FDE4975AC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8732-3457-4645-BE98-AD679DAA2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986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1487F-7C9F-C12D-0AC8-727C3BBAE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A04EBA-29FC-DFF5-9D77-0D16B2F6BB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2D5E40-0F1B-0B43-322E-9F68D08949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F22DF7-46B4-CFAA-4D91-CC742EAE1C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79CB31-0688-14C7-1DC7-C03220E629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D83518-7723-3A03-2158-B46338A42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6D92-C629-49BA-A2F3-AD7BB2F92445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1F4E59-8F87-2132-BCF1-907FCB33C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6C6DFA-C120-19C6-B065-741B92634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8732-3457-4645-BE98-AD679DAA2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007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68BA8-2133-C321-FDC1-205CD2CF9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51EE5F-0981-F724-C2CE-F1DEB9BD4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6D92-C629-49BA-A2F3-AD7BB2F92445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07790C-42BC-347E-4F52-13FEA13E3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5C1C78-5B45-CB5A-AAED-1512D2A53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8732-3457-4645-BE98-AD679DAA2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3666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591FEE-56E5-4A78-30EF-56E1E2737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6D92-C629-49BA-A2F3-AD7BB2F92445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41DA0D-D2D0-BA6B-A9BC-331105731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2B63E1-BC89-2615-A758-C8E28C09D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8732-3457-4645-BE98-AD679DAA2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368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FF503-75EA-137B-7FE4-7621E2139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1C0B9-1461-6D20-C640-6E3DE39486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CEE287-C1FE-5CC8-3C48-10E38F463D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F698EA-28A3-4A8A-C878-E91F7AE81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6D92-C629-49BA-A2F3-AD7BB2F92445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77D805-F971-CD5E-9890-09ABB4E4E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AC77D9-AC6C-161F-1ABF-0D82E1B50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8732-3457-4645-BE98-AD679DAA2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3766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E6921-F91B-F2FD-18EE-2B714AD21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141B89-2E5F-9796-A0DC-74ECC306B0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15597-C1E5-0A25-AE2F-299E0C95C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D1F77F-0F66-9969-BF11-75269E768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6D92-C629-49BA-A2F3-AD7BB2F92445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C5A25-5ADD-2A12-376D-15F2DD166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9D7590-BE27-1C0F-00F3-4049B9E23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68732-3457-4645-BE98-AD679DAA2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99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7B4E37-3891-CEAC-F53A-C9FD4C40C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E61A71-800A-1DBD-278F-BD8E0D7829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0CBBA-E7CE-3CF1-A470-F0B3F5F992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F6D92-C629-49BA-A2F3-AD7BB2F92445}" type="datetimeFigureOut">
              <a:rPr lang="en-GB" smtClean="0"/>
              <a:t>28/03/2024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EC2449-DCD9-9BC3-544A-D5C7F0576C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7807C3-1D72-C37A-C4A4-870D86F72E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68732-3457-4645-BE98-AD679DAA2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8352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4C4C6-8129-FAEC-F388-B3F999F66D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00199"/>
            <a:ext cx="9144000" cy="1177925"/>
          </a:xfrm>
        </p:spPr>
        <p:txBody>
          <a:bodyPr/>
          <a:lstStyle/>
          <a:p>
            <a:r>
              <a:rPr lang="en-IN" dirty="0"/>
              <a:t>Title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79714E-62BA-B9DE-ADDB-5A20EC8C32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79874"/>
            <a:ext cx="9144000" cy="1177925"/>
          </a:xfrm>
        </p:spPr>
        <p:txBody>
          <a:bodyPr/>
          <a:lstStyle/>
          <a:p>
            <a:r>
              <a:rPr lang="en-IN" dirty="0"/>
              <a:t>Name</a:t>
            </a:r>
          </a:p>
          <a:p>
            <a:r>
              <a:rPr lang="en-IN" dirty="0"/>
              <a:t>Institution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59292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83750-6438-4665-AA74-55627F27B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86865"/>
            <a:ext cx="10515600" cy="710974"/>
          </a:xfrm>
        </p:spPr>
        <p:txBody>
          <a:bodyPr/>
          <a:lstStyle/>
          <a:p>
            <a:pPr algn="ctr"/>
            <a:r>
              <a:rPr lang="en-IN" b="1" dirty="0"/>
              <a:t>Discussion</a:t>
            </a:r>
            <a:endParaRPr lang="en-GB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BD93E8-9F8C-4B17-95D2-BFD4FFFC5DFC}"/>
              </a:ext>
            </a:extLst>
          </p:cNvPr>
          <p:cNvSpPr txBox="1"/>
          <p:nvPr/>
        </p:nvSpPr>
        <p:spPr>
          <a:xfrm>
            <a:off x="1692165" y="1997839"/>
            <a:ext cx="880767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Discussion Point 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Discussion Point 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Discussion Point 3</a:t>
            </a:r>
          </a:p>
        </p:txBody>
      </p:sp>
    </p:spTree>
    <p:extLst>
      <p:ext uri="{BB962C8B-B14F-4D97-AF65-F5344CB8AC3E}">
        <p14:creationId xmlns:p14="http://schemas.microsoft.com/office/powerpoint/2010/main" val="25272074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83750-6438-4665-AA74-55627F27B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86865"/>
            <a:ext cx="10515600" cy="710974"/>
          </a:xfrm>
        </p:spPr>
        <p:txBody>
          <a:bodyPr/>
          <a:lstStyle/>
          <a:p>
            <a:pPr algn="ctr"/>
            <a:r>
              <a:rPr lang="en-IN" b="1" dirty="0"/>
              <a:t>Lessons</a:t>
            </a:r>
            <a:endParaRPr lang="en-GB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BD93E8-9F8C-4B17-95D2-BFD4FFFC5DFC}"/>
              </a:ext>
            </a:extLst>
          </p:cNvPr>
          <p:cNvSpPr txBox="1"/>
          <p:nvPr/>
        </p:nvSpPr>
        <p:spPr>
          <a:xfrm>
            <a:off x="1692165" y="1997839"/>
            <a:ext cx="880767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Lesson 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Lesson 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Lesson 3</a:t>
            </a:r>
          </a:p>
        </p:txBody>
      </p:sp>
    </p:spTree>
    <p:extLst>
      <p:ext uri="{BB962C8B-B14F-4D97-AF65-F5344CB8AC3E}">
        <p14:creationId xmlns:p14="http://schemas.microsoft.com/office/powerpoint/2010/main" val="32797706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83750-6438-4665-AA74-55627F27B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26853"/>
            <a:ext cx="10515600" cy="710974"/>
          </a:xfrm>
        </p:spPr>
        <p:txBody>
          <a:bodyPr/>
          <a:lstStyle/>
          <a:p>
            <a:pPr algn="ctr"/>
            <a:r>
              <a:rPr lang="en-IN" dirty="0"/>
              <a:t>Thank You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BD93E8-9F8C-4B17-95D2-BFD4FFFC5DFC}"/>
              </a:ext>
            </a:extLst>
          </p:cNvPr>
          <p:cNvSpPr txBox="1"/>
          <p:nvPr/>
        </p:nvSpPr>
        <p:spPr>
          <a:xfrm>
            <a:off x="1692165" y="3689067"/>
            <a:ext cx="88076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Ref 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Ref 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Ref 3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2862A40-0B8D-0BF2-0853-CD17BD6568EA}"/>
              </a:ext>
            </a:extLst>
          </p:cNvPr>
          <p:cNvSpPr txBox="1">
            <a:spLocks/>
          </p:cNvSpPr>
          <p:nvPr/>
        </p:nvSpPr>
        <p:spPr>
          <a:xfrm>
            <a:off x="838200" y="2457960"/>
            <a:ext cx="10515600" cy="7109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IN" b="1" dirty="0"/>
              <a:t>References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4324781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83750-6438-4665-AA74-55627F27B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437289"/>
            <a:ext cx="10515600" cy="710974"/>
          </a:xfrm>
        </p:spPr>
        <p:txBody>
          <a:bodyPr/>
          <a:lstStyle/>
          <a:p>
            <a:pPr algn="ctr"/>
            <a:r>
              <a:rPr lang="en-IN" b="1" dirty="0"/>
              <a:t>Questions</a:t>
            </a:r>
            <a:endParaRPr lang="en-GB" b="1" dirty="0"/>
          </a:p>
        </p:txBody>
      </p:sp>
      <p:pic>
        <p:nvPicPr>
          <p:cNvPr id="5" name="Graphic 4" descr="Help outline">
            <a:extLst>
              <a:ext uri="{FF2B5EF4-FFF2-40B4-BE49-F238E27FC236}">
                <a16:creationId xmlns:a16="http://schemas.microsoft.com/office/drawing/2014/main" id="{B32F142B-D33B-72DA-3566-E2006546FE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39510" y="1437289"/>
            <a:ext cx="5312979" cy="5312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607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83750-6438-4665-AA74-55627F27B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06286"/>
            <a:ext cx="10515600" cy="710974"/>
          </a:xfrm>
        </p:spPr>
        <p:txBody>
          <a:bodyPr/>
          <a:lstStyle/>
          <a:p>
            <a:pPr algn="ctr"/>
            <a:r>
              <a:rPr lang="en-IN" b="1" dirty="0"/>
              <a:t>Introduction</a:t>
            </a:r>
            <a:endParaRPr lang="en-GB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95E98B-92D9-346F-9E57-CF21EDEF2595}"/>
              </a:ext>
            </a:extLst>
          </p:cNvPr>
          <p:cNvSpPr txBox="1"/>
          <p:nvPr/>
        </p:nvSpPr>
        <p:spPr>
          <a:xfrm>
            <a:off x="1295400" y="2017260"/>
            <a:ext cx="96012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000" dirty="0"/>
              <a:t>Why did you choose this topic?</a:t>
            </a:r>
          </a:p>
          <a:p>
            <a:pPr algn="ctr"/>
            <a:r>
              <a:rPr lang="en-IN" sz="2000" dirty="0"/>
              <a:t>(Did it impact you directly? </a:t>
            </a:r>
          </a:p>
          <a:p>
            <a:pPr algn="ctr"/>
            <a:r>
              <a:rPr lang="en-IN" sz="2000" dirty="0"/>
              <a:t>Did you have a case? </a:t>
            </a:r>
          </a:p>
          <a:p>
            <a:pPr algn="ctr"/>
            <a:r>
              <a:rPr lang="en-IN" sz="2000" dirty="0"/>
              <a:t>Is it a lesser-known topic?)</a:t>
            </a:r>
          </a:p>
          <a:p>
            <a:pPr algn="ctr"/>
            <a:endParaRPr lang="en-IN" sz="2000" dirty="0"/>
          </a:p>
          <a:p>
            <a:pPr algn="ctr"/>
            <a:r>
              <a:rPr lang="en-IN" sz="2000" dirty="0"/>
              <a:t>Or</a:t>
            </a:r>
          </a:p>
          <a:p>
            <a:pPr algn="ctr"/>
            <a:endParaRPr lang="en-IN" sz="2000" dirty="0"/>
          </a:p>
          <a:p>
            <a:pPr algn="ctr"/>
            <a:r>
              <a:rPr lang="en-IN" sz="2000" dirty="0"/>
              <a:t>Why is this topic important? </a:t>
            </a:r>
          </a:p>
          <a:p>
            <a:pPr algn="ctr"/>
            <a:r>
              <a:rPr lang="en-IN" sz="2000" dirty="0"/>
              <a:t>(Statistics – e.g., incidence</a:t>
            </a:r>
          </a:p>
          <a:p>
            <a:pPr algn="ctr"/>
            <a:r>
              <a:rPr lang="en-IN" sz="2000" dirty="0"/>
              <a:t>Exam favourite?)</a:t>
            </a:r>
          </a:p>
        </p:txBody>
      </p:sp>
    </p:spTree>
    <p:extLst>
      <p:ext uri="{BB962C8B-B14F-4D97-AF65-F5344CB8AC3E}">
        <p14:creationId xmlns:p14="http://schemas.microsoft.com/office/powerpoint/2010/main" val="2931915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6D8FC4A-0522-4287-2004-188C34474E52}"/>
              </a:ext>
            </a:extLst>
          </p:cNvPr>
          <p:cNvSpPr/>
          <p:nvPr/>
        </p:nvSpPr>
        <p:spPr>
          <a:xfrm>
            <a:off x="539552" y="1936282"/>
            <a:ext cx="3595599" cy="4415857"/>
          </a:xfrm>
          <a:prstGeom prst="roundRect">
            <a:avLst/>
          </a:prstGeom>
          <a:solidFill>
            <a:schemeClr val="tx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883750-6438-4665-AA74-55627F27B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703" y="1225305"/>
            <a:ext cx="10515600" cy="710974"/>
          </a:xfrm>
        </p:spPr>
        <p:txBody>
          <a:bodyPr/>
          <a:lstStyle/>
          <a:p>
            <a:pPr algn="ctr"/>
            <a:r>
              <a:rPr lang="en-IN" b="1" dirty="0"/>
              <a:t>History</a:t>
            </a:r>
            <a:endParaRPr lang="en-GB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95E98B-92D9-346F-9E57-CF21EDEF2595}"/>
              </a:ext>
            </a:extLst>
          </p:cNvPr>
          <p:cNvSpPr txBox="1"/>
          <p:nvPr/>
        </p:nvSpPr>
        <p:spPr>
          <a:xfrm>
            <a:off x="698105" y="1936283"/>
            <a:ext cx="3277547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/>
              <a:t>Positive</a:t>
            </a:r>
          </a:p>
          <a:p>
            <a:pPr algn="ctr"/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History 1</a:t>
            </a:r>
            <a:br>
              <a:rPr lang="en-IN" sz="2000" dirty="0"/>
            </a:br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History 2</a:t>
            </a:r>
            <a:br>
              <a:rPr lang="en-IN" sz="2000" dirty="0"/>
            </a:br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History 3</a:t>
            </a:r>
            <a:br>
              <a:rPr lang="en-IN" sz="2000" dirty="0"/>
            </a:br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History 5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0C4AB42-58A5-278B-E134-A5E621CB346B}"/>
              </a:ext>
            </a:extLst>
          </p:cNvPr>
          <p:cNvSpPr/>
          <p:nvPr/>
        </p:nvSpPr>
        <p:spPr>
          <a:xfrm>
            <a:off x="4293703" y="1936282"/>
            <a:ext cx="3595599" cy="4415858"/>
          </a:xfrm>
          <a:prstGeom prst="roundRect">
            <a:avLst/>
          </a:prstGeom>
          <a:solidFill>
            <a:schemeClr val="tx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BD93E8-9F8C-4B17-95D2-BFD4FFFC5DFC}"/>
              </a:ext>
            </a:extLst>
          </p:cNvPr>
          <p:cNvSpPr txBox="1"/>
          <p:nvPr/>
        </p:nvSpPr>
        <p:spPr>
          <a:xfrm>
            <a:off x="4452256" y="1936283"/>
            <a:ext cx="3277547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/>
              <a:t>Relevant PMHx</a:t>
            </a:r>
          </a:p>
          <a:p>
            <a:pPr algn="ctr"/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History 1</a:t>
            </a:r>
            <a:br>
              <a:rPr lang="en-IN" sz="2000" dirty="0"/>
            </a:br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History 2</a:t>
            </a:r>
            <a:br>
              <a:rPr lang="en-IN" sz="2000" dirty="0"/>
            </a:br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History 3</a:t>
            </a:r>
            <a:br>
              <a:rPr lang="en-IN" sz="2000" dirty="0"/>
            </a:br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History 5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362F22F-6D95-44F8-BB6A-B13F2D759CEB}"/>
              </a:ext>
            </a:extLst>
          </p:cNvPr>
          <p:cNvSpPr/>
          <p:nvPr/>
        </p:nvSpPr>
        <p:spPr>
          <a:xfrm>
            <a:off x="8047854" y="1936280"/>
            <a:ext cx="3595599" cy="4415859"/>
          </a:xfrm>
          <a:prstGeom prst="roundRect">
            <a:avLst/>
          </a:prstGeom>
          <a:solidFill>
            <a:schemeClr val="tx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9F4DCB8-E1C6-F13F-4AB3-E44818B7C3F3}"/>
              </a:ext>
            </a:extLst>
          </p:cNvPr>
          <p:cNvSpPr txBox="1"/>
          <p:nvPr/>
        </p:nvSpPr>
        <p:spPr>
          <a:xfrm>
            <a:off x="8206879" y="1952322"/>
            <a:ext cx="3277547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/>
              <a:t>Relevant Negative</a:t>
            </a:r>
          </a:p>
          <a:p>
            <a:pPr algn="ctr"/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History 1</a:t>
            </a:r>
            <a:br>
              <a:rPr lang="en-IN" sz="2000" dirty="0"/>
            </a:br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History 2</a:t>
            </a:r>
            <a:br>
              <a:rPr lang="en-IN" sz="2000" dirty="0"/>
            </a:br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History 3</a:t>
            </a:r>
            <a:br>
              <a:rPr lang="en-IN" sz="2000" dirty="0"/>
            </a:br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History 5</a:t>
            </a:r>
          </a:p>
        </p:txBody>
      </p:sp>
    </p:spTree>
    <p:extLst>
      <p:ext uri="{BB962C8B-B14F-4D97-AF65-F5344CB8AC3E}">
        <p14:creationId xmlns:p14="http://schemas.microsoft.com/office/powerpoint/2010/main" val="2919422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148F977D-42DF-08CE-8E53-FB179BAEFA32}"/>
              </a:ext>
            </a:extLst>
          </p:cNvPr>
          <p:cNvSpPr txBox="1">
            <a:spLocks/>
          </p:cNvSpPr>
          <p:nvPr/>
        </p:nvSpPr>
        <p:spPr>
          <a:xfrm>
            <a:off x="833703" y="1225305"/>
            <a:ext cx="10515600" cy="7109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IN" b="1" dirty="0"/>
              <a:t>Physical Examination</a:t>
            </a:r>
            <a:endParaRPr lang="en-GB" b="1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6D8FC4A-0522-4287-2004-188C34474E52}"/>
              </a:ext>
            </a:extLst>
          </p:cNvPr>
          <p:cNvSpPr/>
          <p:nvPr/>
        </p:nvSpPr>
        <p:spPr>
          <a:xfrm>
            <a:off x="539552" y="1936282"/>
            <a:ext cx="3595599" cy="4415857"/>
          </a:xfrm>
          <a:prstGeom prst="roundRect">
            <a:avLst/>
          </a:prstGeom>
          <a:solidFill>
            <a:schemeClr val="tx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95E98B-92D9-346F-9E57-CF21EDEF2595}"/>
              </a:ext>
            </a:extLst>
          </p:cNvPr>
          <p:cNvSpPr txBox="1"/>
          <p:nvPr/>
        </p:nvSpPr>
        <p:spPr>
          <a:xfrm>
            <a:off x="698103" y="1936283"/>
            <a:ext cx="327754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/>
              <a:t>Vitals</a:t>
            </a:r>
          </a:p>
          <a:p>
            <a:pPr algn="ctr"/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/>
          </a:p>
          <a:p>
            <a:endParaRPr lang="en-IN" sz="2000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0C4AB42-58A5-278B-E134-A5E621CB346B}"/>
              </a:ext>
            </a:extLst>
          </p:cNvPr>
          <p:cNvSpPr/>
          <p:nvPr/>
        </p:nvSpPr>
        <p:spPr>
          <a:xfrm>
            <a:off x="4293703" y="1936282"/>
            <a:ext cx="3595599" cy="4415858"/>
          </a:xfrm>
          <a:prstGeom prst="roundRect">
            <a:avLst/>
          </a:prstGeom>
          <a:solidFill>
            <a:schemeClr val="tx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BD93E8-9F8C-4B17-95D2-BFD4FFFC5DFC}"/>
              </a:ext>
            </a:extLst>
          </p:cNvPr>
          <p:cNvSpPr txBox="1"/>
          <p:nvPr/>
        </p:nvSpPr>
        <p:spPr>
          <a:xfrm>
            <a:off x="4452256" y="1936283"/>
            <a:ext cx="3277547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/>
              <a:t>Positive Findings</a:t>
            </a:r>
          </a:p>
          <a:p>
            <a:pPr algn="ctr"/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Finding 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Finding 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Finding 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Finding 4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362F22F-6D95-44F8-BB6A-B13F2D759CEB}"/>
              </a:ext>
            </a:extLst>
          </p:cNvPr>
          <p:cNvSpPr/>
          <p:nvPr/>
        </p:nvSpPr>
        <p:spPr>
          <a:xfrm>
            <a:off x="8047854" y="1936280"/>
            <a:ext cx="3595599" cy="4415859"/>
          </a:xfrm>
          <a:prstGeom prst="roundRect">
            <a:avLst/>
          </a:prstGeom>
          <a:solidFill>
            <a:schemeClr val="tx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9F4DCB8-E1C6-F13F-4AB3-E44818B7C3F3}"/>
              </a:ext>
            </a:extLst>
          </p:cNvPr>
          <p:cNvSpPr txBox="1"/>
          <p:nvPr/>
        </p:nvSpPr>
        <p:spPr>
          <a:xfrm>
            <a:off x="8206407" y="1936283"/>
            <a:ext cx="3277547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/>
              <a:t>Relevant Negative</a:t>
            </a:r>
          </a:p>
          <a:p>
            <a:pPr algn="ctr"/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Finding 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Finding 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Finding 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Finding 4</a:t>
            </a:r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8BAA9D29-4FF5-2038-DA44-9152754B59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480320"/>
              </p:ext>
            </p:extLst>
          </p:nvPr>
        </p:nvGraphicFramePr>
        <p:xfrm>
          <a:off x="1492642" y="2706408"/>
          <a:ext cx="1688471" cy="1844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7343">
                  <a:extLst>
                    <a:ext uri="{9D8B030D-6E8A-4147-A177-3AD203B41FA5}">
                      <a16:colId xmlns:a16="http://schemas.microsoft.com/office/drawing/2014/main" val="4131041929"/>
                    </a:ext>
                  </a:extLst>
                </a:gridCol>
                <a:gridCol w="1041128">
                  <a:extLst>
                    <a:ext uri="{9D8B030D-6E8A-4147-A177-3AD203B41FA5}">
                      <a16:colId xmlns:a16="http://schemas.microsoft.com/office/drawing/2014/main" val="17308523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IN" dirty="0"/>
                        <a:t>T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65846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HR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475125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RR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687594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BP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5967593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 dirty="0"/>
                        <a:t>SpO</a:t>
                      </a:r>
                      <a:r>
                        <a:rPr lang="en-IN" baseline="-25000" dirty="0"/>
                        <a:t>2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849242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3673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6D8FC4A-0522-4287-2004-188C34474E52}"/>
              </a:ext>
            </a:extLst>
          </p:cNvPr>
          <p:cNvSpPr/>
          <p:nvPr/>
        </p:nvSpPr>
        <p:spPr>
          <a:xfrm>
            <a:off x="539552" y="1936282"/>
            <a:ext cx="3595599" cy="4415857"/>
          </a:xfrm>
          <a:prstGeom prst="roundRect">
            <a:avLst/>
          </a:prstGeom>
          <a:solidFill>
            <a:schemeClr val="tx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883750-6438-4665-AA74-55627F27B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229" y="1225308"/>
            <a:ext cx="10515600" cy="710974"/>
          </a:xfrm>
        </p:spPr>
        <p:txBody>
          <a:bodyPr/>
          <a:lstStyle/>
          <a:p>
            <a:pPr algn="ctr"/>
            <a:r>
              <a:rPr lang="en-IN" b="1" dirty="0"/>
              <a:t>Adjuncts</a:t>
            </a:r>
            <a:endParaRPr lang="en-GB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95E98B-92D9-346F-9E57-CF21EDEF2595}"/>
              </a:ext>
            </a:extLst>
          </p:cNvPr>
          <p:cNvSpPr txBox="1"/>
          <p:nvPr/>
        </p:nvSpPr>
        <p:spPr>
          <a:xfrm>
            <a:off x="698103" y="1936283"/>
            <a:ext cx="327754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/>
              <a:t>Labs</a:t>
            </a:r>
          </a:p>
          <a:p>
            <a:pPr algn="ctr"/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/>
          </a:p>
          <a:p>
            <a:endParaRPr lang="en-IN" sz="2000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0C4AB42-58A5-278B-E134-A5E621CB346B}"/>
              </a:ext>
            </a:extLst>
          </p:cNvPr>
          <p:cNvSpPr/>
          <p:nvPr/>
        </p:nvSpPr>
        <p:spPr>
          <a:xfrm>
            <a:off x="4293703" y="1936282"/>
            <a:ext cx="3595599" cy="4415858"/>
          </a:xfrm>
          <a:prstGeom prst="roundRect">
            <a:avLst/>
          </a:prstGeom>
          <a:solidFill>
            <a:schemeClr val="tx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BD93E8-9F8C-4B17-95D2-BFD4FFFC5DFC}"/>
              </a:ext>
            </a:extLst>
          </p:cNvPr>
          <p:cNvSpPr txBox="1"/>
          <p:nvPr/>
        </p:nvSpPr>
        <p:spPr>
          <a:xfrm>
            <a:off x="4452256" y="1936283"/>
            <a:ext cx="3277547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/>
              <a:t>ECG</a:t>
            </a:r>
          </a:p>
          <a:p>
            <a:pPr algn="ctr"/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Interpretation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/>
          </a:p>
          <a:p>
            <a:pPr algn="ctr"/>
            <a:r>
              <a:rPr lang="en-IN" sz="2800" dirty="0"/>
              <a:t>Other</a:t>
            </a:r>
          </a:p>
          <a:p>
            <a:pPr algn="ctr"/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Urine analysis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Pregnancy Test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362F22F-6D95-44F8-BB6A-B13F2D759CEB}"/>
              </a:ext>
            </a:extLst>
          </p:cNvPr>
          <p:cNvSpPr/>
          <p:nvPr/>
        </p:nvSpPr>
        <p:spPr>
          <a:xfrm>
            <a:off x="8047854" y="1936282"/>
            <a:ext cx="3595599" cy="4415858"/>
          </a:xfrm>
          <a:prstGeom prst="roundRect">
            <a:avLst/>
          </a:prstGeom>
          <a:solidFill>
            <a:schemeClr val="tx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9F4DCB8-E1C6-F13F-4AB3-E44818B7C3F3}"/>
              </a:ext>
            </a:extLst>
          </p:cNvPr>
          <p:cNvSpPr txBox="1"/>
          <p:nvPr/>
        </p:nvSpPr>
        <p:spPr>
          <a:xfrm>
            <a:off x="8206407" y="1936283"/>
            <a:ext cx="3277547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/>
              <a:t>Imaging</a:t>
            </a:r>
          </a:p>
          <a:p>
            <a:pPr algn="ctr"/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Imaging 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Imaging 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Imaging 3</a:t>
            </a: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A70B3FEB-819D-45A9-8838-EBB288E0DD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6266909"/>
              </p:ext>
            </p:extLst>
          </p:nvPr>
        </p:nvGraphicFramePr>
        <p:xfrm>
          <a:off x="741056" y="2677590"/>
          <a:ext cx="3191640" cy="32006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7910">
                  <a:extLst>
                    <a:ext uri="{9D8B030D-6E8A-4147-A177-3AD203B41FA5}">
                      <a16:colId xmlns:a16="http://schemas.microsoft.com/office/drawing/2014/main" val="352440249"/>
                    </a:ext>
                  </a:extLst>
                </a:gridCol>
                <a:gridCol w="797910">
                  <a:extLst>
                    <a:ext uri="{9D8B030D-6E8A-4147-A177-3AD203B41FA5}">
                      <a16:colId xmlns:a16="http://schemas.microsoft.com/office/drawing/2014/main" val="3692296501"/>
                    </a:ext>
                  </a:extLst>
                </a:gridCol>
                <a:gridCol w="797910">
                  <a:extLst>
                    <a:ext uri="{9D8B030D-6E8A-4147-A177-3AD203B41FA5}">
                      <a16:colId xmlns:a16="http://schemas.microsoft.com/office/drawing/2014/main" val="1574462332"/>
                    </a:ext>
                  </a:extLst>
                </a:gridCol>
                <a:gridCol w="797910">
                  <a:extLst>
                    <a:ext uri="{9D8B030D-6E8A-4147-A177-3AD203B41FA5}">
                      <a16:colId xmlns:a16="http://schemas.microsoft.com/office/drawing/2014/main" val="1079413435"/>
                    </a:ext>
                  </a:extLst>
                </a:gridCol>
              </a:tblGrid>
              <a:tr h="400087">
                <a:tc>
                  <a:txBody>
                    <a:bodyPr/>
                    <a:lstStyle/>
                    <a:p>
                      <a:pPr algn="l"/>
                      <a:r>
                        <a:rPr lang="en-IN" dirty="0"/>
                        <a:t>WBC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dirty="0"/>
                        <a:t>Other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2426688"/>
                  </a:ext>
                </a:extLst>
              </a:tr>
              <a:tr h="400087">
                <a:tc>
                  <a:txBody>
                    <a:bodyPr/>
                    <a:lstStyle/>
                    <a:p>
                      <a:pPr algn="l"/>
                      <a:r>
                        <a:rPr lang="en-IN" dirty="0"/>
                        <a:t>Hb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dirty="0"/>
                        <a:t>Other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0080254"/>
                  </a:ext>
                </a:extLst>
              </a:tr>
              <a:tr h="400087">
                <a:tc>
                  <a:txBody>
                    <a:bodyPr/>
                    <a:lstStyle/>
                    <a:p>
                      <a:pPr algn="l"/>
                      <a:r>
                        <a:rPr lang="en-IN" dirty="0" err="1"/>
                        <a:t>Plt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dirty="0"/>
                        <a:t>Other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7669365"/>
                  </a:ext>
                </a:extLst>
              </a:tr>
              <a:tr h="400087">
                <a:tc>
                  <a:txBody>
                    <a:bodyPr/>
                    <a:lstStyle/>
                    <a:p>
                      <a:pPr algn="l"/>
                      <a:r>
                        <a:rPr lang="en-IN" dirty="0"/>
                        <a:t>Na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dirty="0"/>
                        <a:t>Other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2500424"/>
                  </a:ext>
                </a:extLst>
              </a:tr>
              <a:tr h="400087">
                <a:tc>
                  <a:txBody>
                    <a:bodyPr/>
                    <a:lstStyle/>
                    <a:p>
                      <a:pPr algn="l"/>
                      <a:r>
                        <a:rPr lang="en-IN" dirty="0"/>
                        <a:t>K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dirty="0"/>
                        <a:t>Other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384800"/>
                  </a:ext>
                </a:extLst>
              </a:tr>
              <a:tr h="400087">
                <a:tc>
                  <a:txBody>
                    <a:bodyPr/>
                    <a:lstStyle/>
                    <a:p>
                      <a:pPr algn="l"/>
                      <a:r>
                        <a:rPr lang="en-IN" dirty="0"/>
                        <a:t>Cl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dirty="0"/>
                        <a:t>Other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8381623"/>
                  </a:ext>
                </a:extLst>
              </a:tr>
              <a:tr h="400087">
                <a:tc>
                  <a:txBody>
                    <a:bodyPr/>
                    <a:lstStyle/>
                    <a:p>
                      <a:pPr algn="l"/>
                      <a:r>
                        <a:rPr lang="en-IN" dirty="0"/>
                        <a:t>BUN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dirty="0"/>
                        <a:t>Other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8808654"/>
                  </a:ext>
                </a:extLst>
              </a:tr>
              <a:tr h="400087">
                <a:tc>
                  <a:txBody>
                    <a:bodyPr/>
                    <a:lstStyle/>
                    <a:p>
                      <a:pPr algn="l"/>
                      <a:r>
                        <a:rPr lang="en-IN" dirty="0" err="1"/>
                        <a:t>Creat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dirty="0"/>
                        <a:t>Other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18954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2881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DE9224E-E6DD-F890-9236-73FCBA1D4868}"/>
              </a:ext>
            </a:extLst>
          </p:cNvPr>
          <p:cNvSpPr txBox="1"/>
          <p:nvPr/>
        </p:nvSpPr>
        <p:spPr>
          <a:xfrm>
            <a:off x="2713383" y="1948070"/>
            <a:ext cx="671885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/>
              <a:t>Pictures e.g.</a:t>
            </a:r>
          </a:p>
          <a:p>
            <a:pPr algn="ctr"/>
            <a:endParaRPr lang="en-IN" dirty="0"/>
          </a:p>
          <a:p>
            <a:pPr algn="ctr"/>
            <a:r>
              <a:rPr lang="en-IN" dirty="0"/>
              <a:t>ECG</a:t>
            </a:r>
          </a:p>
          <a:p>
            <a:pPr algn="ctr"/>
            <a:r>
              <a:rPr lang="en-IN" dirty="0"/>
              <a:t>X-ray</a:t>
            </a:r>
          </a:p>
          <a:p>
            <a:pPr algn="ctr"/>
            <a:r>
              <a:rPr lang="en-IN" dirty="0"/>
              <a:t>Imaging</a:t>
            </a:r>
          </a:p>
          <a:p>
            <a:pPr algn="ctr"/>
            <a:r>
              <a:rPr lang="en-IN" dirty="0"/>
              <a:t>Wounds</a:t>
            </a:r>
          </a:p>
          <a:p>
            <a:pPr algn="ctr"/>
            <a:r>
              <a:rPr lang="en-IN" dirty="0"/>
              <a:t>etc</a:t>
            </a:r>
          </a:p>
        </p:txBody>
      </p:sp>
    </p:spTree>
    <p:extLst>
      <p:ext uri="{BB962C8B-B14F-4D97-AF65-F5344CB8AC3E}">
        <p14:creationId xmlns:p14="http://schemas.microsoft.com/office/powerpoint/2010/main" val="3697478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83750-6438-4665-AA74-55627F27B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25309"/>
            <a:ext cx="10515600" cy="710974"/>
          </a:xfrm>
        </p:spPr>
        <p:txBody>
          <a:bodyPr/>
          <a:lstStyle/>
          <a:p>
            <a:pPr algn="ctr"/>
            <a:r>
              <a:rPr lang="en-IN" b="1" dirty="0"/>
              <a:t>Differentials</a:t>
            </a:r>
            <a:endParaRPr lang="en-GB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BD93E8-9F8C-4B17-95D2-BFD4FFFC5DFC}"/>
              </a:ext>
            </a:extLst>
          </p:cNvPr>
          <p:cNvSpPr txBox="1"/>
          <p:nvPr/>
        </p:nvSpPr>
        <p:spPr>
          <a:xfrm>
            <a:off x="1828800" y="1936283"/>
            <a:ext cx="23122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Differential 1</a:t>
            </a:r>
            <a:br>
              <a:rPr lang="en-IN" sz="2000" dirty="0"/>
            </a:br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Differential 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Differential 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Differential 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Differential 5</a:t>
            </a:r>
          </a:p>
        </p:txBody>
      </p:sp>
    </p:spTree>
    <p:extLst>
      <p:ext uri="{BB962C8B-B14F-4D97-AF65-F5344CB8AC3E}">
        <p14:creationId xmlns:p14="http://schemas.microsoft.com/office/powerpoint/2010/main" val="2449413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83750-6438-4665-AA74-55627F27B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25309"/>
            <a:ext cx="10515600" cy="710974"/>
          </a:xfrm>
        </p:spPr>
        <p:txBody>
          <a:bodyPr/>
          <a:lstStyle/>
          <a:p>
            <a:pPr algn="ctr"/>
            <a:r>
              <a:rPr lang="en-IN" b="1" dirty="0"/>
              <a:t>Differentials</a:t>
            </a:r>
            <a:endParaRPr lang="en-GB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BD93E8-9F8C-4B17-95D2-BFD4FFFC5DFC}"/>
              </a:ext>
            </a:extLst>
          </p:cNvPr>
          <p:cNvSpPr txBox="1"/>
          <p:nvPr/>
        </p:nvSpPr>
        <p:spPr>
          <a:xfrm>
            <a:off x="1828800" y="1936283"/>
            <a:ext cx="23122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>
                <a:solidFill>
                  <a:schemeClr val="bg2">
                    <a:lumMod val="75000"/>
                  </a:schemeClr>
                </a:solidFill>
              </a:rPr>
              <a:t>Differential 1</a:t>
            </a:r>
            <a:br>
              <a:rPr lang="en-IN" sz="2000" dirty="0">
                <a:solidFill>
                  <a:schemeClr val="bg2">
                    <a:lumMod val="75000"/>
                  </a:schemeClr>
                </a:solidFill>
              </a:rPr>
            </a:br>
            <a:endParaRPr lang="en-IN" sz="2000" dirty="0">
              <a:solidFill>
                <a:schemeClr val="bg2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>
                <a:solidFill>
                  <a:schemeClr val="bg2">
                    <a:lumMod val="75000"/>
                  </a:schemeClr>
                </a:solidFill>
              </a:rPr>
              <a:t>Differential 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>
              <a:solidFill>
                <a:schemeClr val="bg2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>
                <a:solidFill>
                  <a:schemeClr val="bg2">
                    <a:lumMod val="75000"/>
                  </a:schemeClr>
                </a:solidFill>
              </a:rPr>
              <a:t>Differential 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>
              <a:solidFill>
                <a:schemeClr val="bg2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>
                <a:solidFill>
                  <a:schemeClr val="bg2">
                    <a:lumMod val="75000"/>
                  </a:schemeClr>
                </a:solidFill>
              </a:rPr>
              <a:t>Differential 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>
              <a:solidFill>
                <a:schemeClr val="bg2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>
                <a:solidFill>
                  <a:schemeClr val="bg2">
                    <a:lumMod val="75000"/>
                  </a:schemeClr>
                </a:solidFill>
              </a:rPr>
              <a:t>Differential 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4E673C3-5E6C-457F-908B-8053B6E3C846}"/>
              </a:ext>
            </a:extLst>
          </p:cNvPr>
          <p:cNvSpPr txBox="1"/>
          <p:nvPr/>
        </p:nvSpPr>
        <p:spPr>
          <a:xfrm>
            <a:off x="4141075" y="1936283"/>
            <a:ext cx="681070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For/Against</a:t>
            </a:r>
            <a:br>
              <a:rPr lang="en-IN" sz="2000" dirty="0"/>
            </a:br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For/Against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For/Against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For/Against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For/Against</a:t>
            </a:r>
          </a:p>
        </p:txBody>
      </p:sp>
    </p:spTree>
    <p:extLst>
      <p:ext uri="{BB962C8B-B14F-4D97-AF65-F5344CB8AC3E}">
        <p14:creationId xmlns:p14="http://schemas.microsoft.com/office/powerpoint/2010/main" val="16948431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83750-6438-4665-AA74-55627F27B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86865"/>
            <a:ext cx="10515600" cy="710974"/>
          </a:xfrm>
        </p:spPr>
        <p:txBody>
          <a:bodyPr/>
          <a:lstStyle/>
          <a:p>
            <a:pPr algn="ctr"/>
            <a:r>
              <a:rPr lang="en-IN" b="1" dirty="0"/>
              <a:t>Case Progress</a:t>
            </a:r>
            <a:endParaRPr lang="en-GB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BD93E8-9F8C-4B17-95D2-BFD4FFFC5DFC}"/>
              </a:ext>
            </a:extLst>
          </p:cNvPr>
          <p:cNvSpPr txBox="1"/>
          <p:nvPr/>
        </p:nvSpPr>
        <p:spPr>
          <a:xfrm>
            <a:off x="1692165" y="1997839"/>
            <a:ext cx="880767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Progress Point 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Progress Point 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Progress Point 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Outcome</a:t>
            </a:r>
          </a:p>
        </p:txBody>
      </p:sp>
    </p:spTree>
    <p:extLst>
      <p:ext uri="{BB962C8B-B14F-4D97-AF65-F5344CB8AC3E}">
        <p14:creationId xmlns:p14="http://schemas.microsoft.com/office/powerpoint/2010/main" val="2727499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440</Words>
  <Application>Microsoft Macintosh PowerPoint</Application>
  <PresentationFormat>Widescreen</PresentationFormat>
  <Paragraphs>180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Title</vt:lpstr>
      <vt:lpstr>Introduction</vt:lpstr>
      <vt:lpstr>History</vt:lpstr>
      <vt:lpstr>PowerPoint Presentation</vt:lpstr>
      <vt:lpstr>Adjuncts</vt:lpstr>
      <vt:lpstr>PowerPoint Presentation</vt:lpstr>
      <vt:lpstr>Differentials</vt:lpstr>
      <vt:lpstr>Differentials</vt:lpstr>
      <vt:lpstr>Case Progress</vt:lpstr>
      <vt:lpstr>Discussion</vt:lpstr>
      <vt:lpstr>Lessons</vt:lpstr>
      <vt:lpstr>Thank You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Indrani Sardesai</dc:creator>
  <cp:lastModifiedBy>Indrani Sardesai</cp:lastModifiedBy>
  <cp:revision>5</cp:revision>
  <dcterms:created xsi:type="dcterms:W3CDTF">2023-07-23T20:17:52Z</dcterms:created>
  <dcterms:modified xsi:type="dcterms:W3CDTF">2024-03-28T16:57:53Z</dcterms:modified>
</cp:coreProperties>
</file>